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990"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8EAE793-29A9-4AD8-B808-CA18DA88EEE2}" type="datetimeFigureOut">
              <a:rPr lang="ru-RU"/>
              <a:pPr>
                <a:defRPr/>
              </a:pPr>
              <a:t>04.02.2015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10EF22A-79C9-4D83-9F72-995C97D55CE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B54E230-7C52-48C1-8E2E-BCA32A69C610}" type="datetimeFigureOut">
              <a:rPr lang="ru-RU"/>
              <a:pPr>
                <a:defRPr/>
              </a:pPr>
              <a:t>04.02.2015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8E58B9E-A69C-412F-8ED3-574D7F1F85DA}"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DDCE3D3-B79F-4CE7-B2D6-D5774EE3C72C}" type="datetimeFigureOut">
              <a:rPr lang="ru-RU"/>
              <a:pPr>
                <a:defRPr/>
              </a:pPr>
              <a:t>04.02.2015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0C6A47C-3545-4AE6-BBE2-0098AB6DD60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8BE5DE9-B193-4552-9F8C-75080FEDB2D2}" type="datetimeFigureOut">
              <a:rPr lang="ru-RU"/>
              <a:pPr>
                <a:defRPr/>
              </a:pPr>
              <a:t>04.02.2015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FA84BE7-FF01-4A68-B3EE-57E80577780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7F72035-C254-4510-AD37-E0A66B06727F}" type="datetimeFigureOut">
              <a:rPr lang="ru-RU"/>
              <a:pPr>
                <a:defRPr/>
              </a:pPr>
              <a:t>04.02.2015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456ED4A-4ABE-4109-8B6C-1B3066F6A60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885CE186-2178-42F0-A7E4-32F4F4B57D39}" type="datetimeFigureOut">
              <a:rPr lang="ru-RU"/>
              <a:pPr>
                <a:defRPr/>
              </a:pPr>
              <a:t>04.02.2015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368E085-B02F-4FF4-A6DD-BB9F451B018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240C2CD-9F45-4F55-90AD-C0B5F61B6F84}" type="datetimeFigureOut">
              <a:rPr lang="ru-RU"/>
              <a:pPr>
                <a:defRPr/>
              </a:pPr>
              <a:t>04.02.2015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840D0E69-BD48-4AA8-A10F-D15B52935DE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5F57B253-3A08-446C-9E57-206EE42204C9}" type="datetimeFigureOut">
              <a:rPr lang="ru-RU"/>
              <a:pPr>
                <a:defRPr/>
              </a:pPr>
              <a:t>04.02.2015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1225073-811D-452D-BDF8-BDF6FC24258F}"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7E654001-5858-4564-A6CB-C6F122D15AFD}" type="datetimeFigureOut">
              <a:rPr lang="ru-RU"/>
              <a:pPr>
                <a:defRPr/>
              </a:pPr>
              <a:t>04.02.2015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70F06DA9-477F-4D6C-A2D0-ECCF9E7A796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838ECDF-73FF-4805-B26D-807E4DECF59A}" type="datetimeFigureOut">
              <a:rPr lang="ru-RU"/>
              <a:pPr>
                <a:defRPr/>
              </a:pPr>
              <a:t>04.02.2015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BD8CFED-64A4-426E-8361-3B1DAA82627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238862A-4E6E-4F74-B1D0-F49879C6C62E}" type="datetimeFigureOut">
              <a:rPr lang="ru-RU"/>
              <a:pPr>
                <a:defRPr/>
              </a:pPr>
              <a:t>04.02.2015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CED558A-16F3-481D-A8A4-FFDA48F2A13B}"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37AD438-413C-4201-A59F-7EFCFC516AF5}" type="datetimeFigureOut">
              <a:rPr lang="ru-RU"/>
              <a:pPr>
                <a:defRPr/>
              </a:pPr>
              <a:t>04.02.2015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60F15DB-F634-43C0-921B-B716B39BABFC}"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8"/>
            <a:ext cx="7704856" cy="5688632"/>
          </a:xfrm>
        </p:spPr>
        <p:style>
          <a:lnRef idx="1">
            <a:schemeClr val="accent5"/>
          </a:lnRef>
          <a:fillRef idx="2">
            <a:schemeClr val="accent5"/>
          </a:fillRef>
          <a:effectRef idx="1">
            <a:schemeClr val="accent5"/>
          </a:effectRef>
          <a:fontRef idx="minor">
            <a:schemeClr val="dk1"/>
          </a:fontRef>
        </p:style>
        <p:txBody>
          <a:bodyPr rtlCol="0">
            <a:normAutofit/>
          </a:bodyPr>
          <a:lstStyle/>
          <a:p>
            <a:pPr fontAlgn="auto">
              <a:spcAft>
                <a:spcPts val="0"/>
              </a:spcAft>
              <a:defRPr/>
            </a:pPr>
            <a:r>
              <a:rPr lang="ru-RU" dirty="0" smtClean="0">
                <a:ln>
                  <a:solidFill>
                    <a:schemeClr val="tx1">
                      <a:lumMod val="95000"/>
                      <a:lumOff val="5000"/>
                    </a:schemeClr>
                  </a:solidFill>
                </a:ln>
                <a:solidFill>
                  <a:srgbClr val="FFC000"/>
                </a:solidFill>
                <a:effectLst>
                  <a:reflection blurRad="6350" stA="55000" endA="50" endPos="85000" dist="60007" dir="5400000" sy="-100000" algn="bl" rotWithShape="0"/>
                </a:effectLst>
              </a:rPr>
              <a:t>7 мест силы, которые должен посетить </a:t>
            </a:r>
            <a:r>
              <a:rPr lang="ru-RU" smtClean="0">
                <a:ln>
                  <a:solidFill>
                    <a:schemeClr val="tx1">
                      <a:lumMod val="95000"/>
                      <a:lumOff val="5000"/>
                    </a:schemeClr>
                  </a:solidFill>
                </a:ln>
                <a:solidFill>
                  <a:srgbClr val="FFC000"/>
                </a:solidFill>
                <a:effectLst>
                  <a:reflection blurRad="6350" stA="55000" endA="50" endPos="85000" dist="60007" dir="5400000" sy="-100000" algn="bl" rotWithShape="0"/>
                </a:effectLst>
              </a:rPr>
              <a:t>каждый русский.</a:t>
            </a:r>
            <a:endParaRPr lang="ru-RU" dirty="0">
              <a:ln>
                <a:solidFill>
                  <a:schemeClr val="tx1">
                    <a:lumMod val="95000"/>
                    <a:lumOff val="5000"/>
                  </a:schemeClr>
                </a:solidFill>
              </a:ln>
              <a:solidFill>
                <a:srgbClr val="FFC000"/>
              </a:solidFill>
              <a:effectLst>
                <a:reflection blurRad="6350" stA="55000" endA="50" endPos="85000" dist="60007" dir="5400000" sy="-100000" algn="bl"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784976" cy="2132856"/>
          </a:xfrm>
        </p:spPr>
        <p:style>
          <a:lnRef idx="0">
            <a:schemeClr val="accent5"/>
          </a:lnRef>
          <a:fillRef idx="3">
            <a:schemeClr val="accent5"/>
          </a:fillRef>
          <a:effectRef idx="3">
            <a:schemeClr val="accent5"/>
          </a:effectRef>
          <a:fontRef idx="minor">
            <a:schemeClr val="lt1"/>
          </a:fontRef>
        </p:style>
        <p:txBody>
          <a:bodyPr rtlCol="0">
            <a:normAutofit/>
          </a:bodyPr>
          <a:lstStyle/>
          <a:p>
            <a:pPr fontAlgn="auto">
              <a:spcAft>
                <a:spcPts val="0"/>
              </a:spcAft>
              <a:defRPr/>
            </a:pPr>
            <a:r>
              <a:rPr lang="ru-RU" dirty="0" smtClean="0">
                <a:ln>
                  <a:solidFill>
                    <a:schemeClr val="tx1">
                      <a:lumMod val="95000"/>
                      <a:lumOff val="5000"/>
                    </a:schemeClr>
                  </a:solidFill>
                </a:ln>
                <a:solidFill>
                  <a:srgbClr val="FFC000"/>
                </a:solidFill>
                <a:effectLst>
                  <a:reflection blurRad="6350" stA="55000" endA="50" endPos="85000" dist="60007" dir="5400000" sy="-100000" algn="bl" rotWithShape="0"/>
                </a:effectLst>
              </a:rPr>
              <a:t>1</a:t>
            </a:r>
            <a:r>
              <a:rPr lang="en-US" dirty="0" smtClean="0">
                <a:ln>
                  <a:solidFill>
                    <a:schemeClr val="tx1">
                      <a:lumMod val="95000"/>
                      <a:lumOff val="5000"/>
                    </a:schemeClr>
                  </a:solidFill>
                </a:ln>
                <a:solidFill>
                  <a:srgbClr val="FFC000"/>
                </a:solidFill>
                <a:effectLst>
                  <a:reflection blurRad="6350" stA="55000" endA="50" endPos="85000" dist="60007" dir="5400000" sy="-100000" algn="bl" rotWithShape="0"/>
                </a:effectLst>
              </a:rPr>
              <a:t>. </a:t>
            </a:r>
            <a:r>
              <a:rPr lang="ru-RU" dirty="0" smtClean="0">
                <a:ln>
                  <a:solidFill>
                    <a:schemeClr val="tx1">
                      <a:lumMod val="95000"/>
                      <a:lumOff val="5000"/>
                    </a:schemeClr>
                  </a:solidFill>
                </a:ln>
                <a:solidFill>
                  <a:srgbClr val="FFC000"/>
                </a:solidFill>
                <a:effectLst>
                  <a:reflection blurRad="6350" stA="55000" endA="50" endPos="85000" dist="60007" dir="5400000" sy="-100000" algn="bl" rotWithShape="0"/>
                </a:effectLst>
              </a:rPr>
              <a:t>Свято-Троицкая Сергиева Лавра</a:t>
            </a:r>
            <a:r>
              <a:rPr lang="ru-RU" dirty="0" smtClean="0"/>
              <a:t/>
            </a:r>
            <a:br>
              <a:rPr lang="ru-RU" dirty="0" smtClean="0"/>
            </a:br>
            <a:endParaRPr lang="ru-RU" dirty="0"/>
          </a:p>
        </p:txBody>
      </p:sp>
      <p:sp>
        <p:nvSpPr>
          <p:cNvPr id="3" name="Объект 2"/>
          <p:cNvSpPr>
            <a:spLocks noGrp="1"/>
          </p:cNvSpPr>
          <p:nvPr>
            <p:ph idx="1"/>
          </p:nvPr>
        </p:nvSpPr>
        <p:spPr>
          <a:xfrm>
            <a:off x="5011960" y="2402405"/>
            <a:ext cx="4132040" cy="4455595"/>
          </a:xfrm>
        </p:spPr>
        <p:txBody>
          <a:bodyPr rtlCol="0">
            <a:normAutofit fontScale="62500" lnSpcReduction="20000"/>
          </a:bodyPr>
          <a:lstStyle/>
          <a:p>
            <a:pPr marL="0" indent="0" fontAlgn="auto">
              <a:spcAft>
                <a:spcPts val="0"/>
              </a:spcAft>
              <a:buFont typeface="Arial" pitchFamily="34" charset="0"/>
              <a:buNone/>
              <a:defRPr/>
            </a:pPr>
            <a:r>
              <a:rPr lang="ru-RU" dirty="0" smtClean="0">
                <a:solidFill>
                  <a:schemeClr val="tx1">
                    <a:lumMod val="95000"/>
                    <a:lumOff val="5000"/>
                  </a:schemeClr>
                </a:solidFill>
                <a:effectLst>
                  <a:glow rad="63500">
                    <a:schemeClr val="accent3">
                      <a:satMod val="175000"/>
                      <a:alpha val="40000"/>
                    </a:schemeClr>
                  </a:glow>
                </a:effectLst>
              </a:rPr>
              <a:t>Этот монастырь по праву считается духовным центром России. История обители неразрывно связана с судьбой страны – здесь Дмитрий Донской получил благословление на Куликовскую битву, местные монахи вместе с войсками в течение двух лет оборонялись от польско-литовских интервентом, тут принимал присягу бояр будущий царь Петр I. По сей день паломники со всего православного мира приезжают сюда, чтобы помолиться и ощутить благодать этого места.</a:t>
            </a:r>
            <a:br>
              <a:rPr lang="ru-RU" dirty="0" smtClean="0">
                <a:solidFill>
                  <a:schemeClr val="tx1">
                    <a:lumMod val="95000"/>
                    <a:lumOff val="5000"/>
                  </a:schemeClr>
                </a:solidFill>
                <a:effectLst>
                  <a:glow rad="63500">
                    <a:schemeClr val="accent3">
                      <a:satMod val="175000"/>
                      <a:alpha val="40000"/>
                    </a:schemeClr>
                  </a:glow>
                </a:effectLst>
              </a:rPr>
            </a:br>
            <a:r>
              <a:rPr lang="ru-RU" dirty="0" smtClean="0">
                <a:solidFill>
                  <a:schemeClr val="tx1">
                    <a:lumMod val="95000"/>
                    <a:lumOff val="5000"/>
                  </a:schemeClr>
                </a:solidFill>
                <a:effectLst>
                  <a:glow rad="63500">
                    <a:schemeClr val="accent3">
                      <a:satMod val="175000"/>
                      <a:alpha val="40000"/>
                    </a:schemeClr>
                  </a:glow>
                </a:effectLst>
              </a:rPr>
              <a:t/>
            </a:r>
            <a:br>
              <a:rPr lang="ru-RU" dirty="0" smtClean="0">
                <a:solidFill>
                  <a:schemeClr val="tx1">
                    <a:lumMod val="95000"/>
                    <a:lumOff val="5000"/>
                  </a:schemeClr>
                </a:solidFill>
                <a:effectLst>
                  <a:glow rad="63500">
                    <a:schemeClr val="accent3">
                      <a:satMod val="175000"/>
                      <a:alpha val="40000"/>
                    </a:schemeClr>
                  </a:glow>
                </a:effectLst>
              </a:rPr>
            </a:br>
            <a:endParaRPr lang="ru-RU" dirty="0">
              <a:solidFill>
                <a:schemeClr val="tx1">
                  <a:lumMod val="95000"/>
                  <a:lumOff val="5000"/>
                </a:schemeClr>
              </a:solidFill>
              <a:effectLst>
                <a:glow rad="63500">
                  <a:schemeClr val="accent3">
                    <a:satMod val="175000"/>
                    <a:alpha val="40000"/>
                  </a:schemeClr>
                </a:glow>
              </a:effectLst>
            </a:endParaRPr>
          </a:p>
        </p:txBody>
      </p:sp>
      <p:pic>
        <p:nvPicPr>
          <p:cNvPr id="14339" name="Picture 2"/>
          <p:cNvPicPr>
            <a:picLocks noChangeAspect="1" noChangeArrowheads="1"/>
          </p:cNvPicPr>
          <p:nvPr/>
        </p:nvPicPr>
        <p:blipFill>
          <a:blip r:embed="rId2"/>
          <a:srcRect/>
          <a:stretch>
            <a:fillRect/>
          </a:stretch>
        </p:blipFill>
        <p:spPr bwMode="auto">
          <a:xfrm>
            <a:off x="249238" y="2349500"/>
            <a:ext cx="4762500" cy="3495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Заголовок 1"/>
          <p:cNvPicPr>
            <a:picLocks noGrp="1" noChangeArrowheads="1"/>
          </p:cNvPicPr>
          <p:nvPr>
            <p:ph type="title"/>
          </p:nvPr>
        </p:nvPicPr>
        <p:blipFill>
          <a:blip r:embed="rId2"/>
          <a:srcRect/>
          <a:stretch>
            <a:fillRect/>
          </a:stretch>
        </p:blipFill>
        <p:spPr>
          <a:xfrm>
            <a:off x="396875" y="49213"/>
            <a:ext cx="8345488" cy="1541462"/>
          </a:xfrm>
          <a:noFill/>
        </p:spPr>
      </p:pic>
      <p:sp>
        <p:nvSpPr>
          <p:cNvPr id="3" name="Объект 2"/>
          <p:cNvSpPr>
            <a:spLocks noGrp="1"/>
          </p:cNvSpPr>
          <p:nvPr>
            <p:ph idx="1"/>
          </p:nvPr>
        </p:nvSpPr>
        <p:spPr>
          <a:xfrm>
            <a:off x="5232414" y="1484784"/>
            <a:ext cx="3660065" cy="2952328"/>
          </a:xfrm>
        </p:spPr>
        <p:txBody>
          <a:bodyPr rtlCol="0">
            <a:noAutofit/>
          </a:bodyPr>
          <a:lstStyle/>
          <a:p>
            <a:pPr marL="0" indent="0" fontAlgn="auto">
              <a:spcAft>
                <a:spcPts val="0"/>
              </a:spcAft>
              <a:buFont typeface="Arial" pitchFamily="34" charset="0"/>
              <a:buNone/>
              <a:defRPr/>
            </a:pPr>
            <a:r>
              <a:rPr lang="ru-RU" sz="1400" dirty="0" smtClean="0">
                <a:solidFill>
                  <a:schemeClr val="tx1">
                    <a:lumMod val="95000"/>
                    <a:lumOff val="5000"/>
                  </a:schemeClr>
                </a:solidFill>
                <a:effectLst>
                  <a:glow rad="63500">
                    <a:schemeClr val="accent1">
                      <a:satMod val="175000"/>
                      <a:alpha val="40000"/>
                    </a:schemeClr>
                  </a:glow>
                </a:effectLst>
              </a:rPr>
              <a:t>Маленький городок, затерянный среди озер Вологодской области, на протяжении веков является местом сосредоточении духовной жизни всего Русского Севера. Тут, на берегу озера, находится Кирилло-Белозерская обитель – город в городе, самый большой монастырь в Европе. Гигантская крепость не раз выдерживала осаду неприятеля – на ее трехэтажных стенах спокойно могут разъехаться две машины. Постриг здесь принимали богатейшие люди своего времени, а в казематах содержались государевы преступники. Сам Иван Грозный благоволил обители и вкладывал в нее немалые средства. Здесь ощущается странная энергетика, дающая умиротворение. По соседству находятся еще две жемчужины Севера – Ферапонтов и </a:t>
            </a:r>
            <a:r>
              <a:rPr lang="ru-RU" sz="1400" dirty="0" err="1" smtClean="0">
                <a:solidFill>
                  <a:schemeClr val="tx1">
                    <a:lumMod val="95000"/>
                    <a:lumOff val="5000"/>
                  </a:schemeClr>
                </a:solidFill>
                <a:effectLst>
                  <a:glow rad="63500">
                    <a:schemeClr val="accent1">
                      <a:satMod val="175000"/>
                      <a:alpha val="40000"/>
                    </a:schemeClr>
                  </a:glow>
                </a:effectLst>
              </a:rPr>
              <a:t>Горицкий</a:t>
            </a:r>
            <a:r>
              <a:rPr lang="ru-RU" sz="1400" dirty="0" smtClean="0">
                <a:solidFill>
                  <a:schemeClr val="tx1">
                    <a:lumMod val="95000"/>
                    <a:lumOff val="5000"/>
                  </a:schemeClr>
                </a:solidFill>
                <a:effectLst>
                  <a:glow rad="63500">
                    <a:schemeClr val="accent1">
                      <a:satMod val="175000"/>
                      <a:alpha val="40000"/>
                    </a:schemeClr>
                  </a:glow>
                </a:effectLst>
              </a:rPr>
              <a:t> монастыри. Первый знаменит своими древними соборами и фресками Дионисия, а второй - монахинями из знатных родов. Те, кто побывал в окрестностях Кириллова хоть раз – возвращаются сюда.</a:t>
            </a:r>
            <a:br>
              <a:rPr lang="ru-RU" sz="1400" dirty="0" smtClean="0">
                <a:solidFill>
                  <a:schemeClr val="tx1">
                    <a:lumMod val="95000"/>
                    <a:lumOff val="5000"/>
                  </a:schemeClr>
                </a:solidFill>
                <a:effectLst>
                  <a:glow rad="63500">
                    <a:schemeClr val="accent1">
                      <a:satMod val="175000"/>
                      <a:alpha val="40000"/>
                    </a:schemeClr>
                  </a:glow>
                </a:effectLst>
              </a:rPr>
            </a:br>
            <a:r>
              <a:rPr lang="ru-RU" sz="1400" dirty="0" smtClean="0">
                <a:solidFill>
                  <a:schemeClr val="tx1">
                    <a:lumMod val="95000"/>
                    <a:lumOff val="5000"/>
                  </a:schemeClr>
                </a:solidFill>
                <a:effectLst>
                  <a:glow rad="63500">
                    <a:schemeClr val="accent6">
                      <a:satMod val="175000"/>
                      <a:alpha val="40000"/>
                    </a:schemeClr>
                  </a:glow>
                </a:effectLst>
              </a:rPr>
              <a:t/>
            </a:r>
            <a:br>
              <a:rPr lang="ru-RU" sz="1400" dirty="0" smtClean="0">
                <a:solidFill>
                  <a:schemeClr val="tx1">
                    <a:lumMod val="95000"/>
                    <a:lumOff val="5000"/>
                  </a:schemeClr>
                </a:solidFill>
                <a:effectLst>
                  <a:glow rad="63500">
                    <a:schemeClr val="accent6">
                      <a:satMod val="175000"/>
                      <a:alpha val="40000"/>
                    </a:schemeClr>
                  </a:glow>
                </a:effectLst>
              </a:rPr>
            </a:br>
            <a:endParaRPr lang="ru-RU" sz="1400" dirty="0">
              <a:solidFill>
                <a:schemeClr val="tx1">
                  <a:lumMod val="95000"/>
                  <a:lumOff val="5000"/>
                </a:schemeClr>
              </a:solidFill>
              <a:effectLst>
                <a:glow rad="63500">
                  <a:schemeClr val="accent6">
                    <a:satMod val="175000"/>
                    <a:alpha val="40000"/>
                  </a:schemeClr>
                </a:glow>
              </a:effectLst>
            </a:endParaRPr>
          </a:p>
        </p:txBody>
      </p:sp>
      <p:pic>
        <p:nvPicPr>
          <p:cNvPr id="15363" name="Picture 2"/>
          <p:cNvPicPr>
            <a:picLocks noChangeAspect="1" noChangeArrowheads="1"/>
          </p:cNvPicPr>
          <p:nvPr/>
        </p:nvPicPr>
        <p:blipFill>
          <a:blip r:embed="rId3"/>
          <a:srcRect/>
          <a:stretch>
            <a:fillRect/>
          </a:stretch>
        </p:blipFill>
        <p:spPr bwMode="auto">
          <a:xfrm>
            <a:off x="0" y="1844675"/>
            <a:ext cx="5232400" cy="30241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Заголовок 1"/>
          <p:cNvPicPr>
            <a:picLocks noGrp="1" noChangeArrowheads="1"/>
          </p:cNvPicPr>
          <p:nvPr>
            <p:ph type="title"/>
          </p:nvPr>
        </p:nvPicPr>
        <p:blipFill>
          <a:blip r:embed="rId2"/>
          <a:srcRect/>
          <a:stretch>
            <a:fillRect/>
          </a:stretch>
        </p:blipFill>
        <p:spPr>
          <a:xfrm>
            <a:off x="414338" y="42863"/>
            <a:ext cx="8339137" cy="1438275"/>
          </a:xfrm>
          <a:noFill/>
        </p:spPr>
      </p:pic>
      <p:sp>
        <p:nvSpPr>
          <p:cNvPr id="3" name="Объект 2"/>
          <p:cNvSpPr>
            <a:spLocks noGrp="1"/>
          </p:cNvSpPr>
          <p:nvPr>
            <p:ph idx="1"/>
          </p:nvPr>
        </p:nvSpPr>
        <p:spPr>
          <a:xfrm>
            <a:off x="5076056" y="1988840"/>
            <a:ext cx="3600400" cy="4536504"/>
          </a:xfrm>
        </p:spPr>
        <p:txBody>
          <a:bodyPr rtlCol="0">
            <a:noAutofit/>
          </a:bodyPr>
          <a:lstStyle/>
          <a:p>
            <a:pPr marL="0" indent="0" fontAlgn="auto">
              <a:spcAft>
                <a:spcPts val="0"/>
              </a:spcAft>
              <a:buFont typeface="Arial" pitchFamily="34" charset="0"/>
              <a:buNone/>
              <a:defRPr/>
            </a:pPr>
            <a:r>
              <a:rPr lang="ru-RU" sz="1600" dirty="0" smtClean="0">
                <a:solidFill>
                  <a:schemeClr val="bg2">
                    <a:lumMod val="10000"/>
                  </a:schemeClr>
                </a:solidFill>
                <a:effectLst>
                  <a:glow rad="63500">
                    <a:schemeClr val="accent5">
                      <a:satMod val="175000"/>
                      <a:alpha val="40000"/>
                    </a:schemeClr>
                  </a:glow>
                </a:effectLst>
              </a:rPr>
              <a:t>Дивеево называется Четвертым Уделом Божией Матери на земле. Главная святыня </a:t>
            </a:r>
            <a:r>
              <a:rPr lang="ru-RU" sz="1600" dirty="0" err="1" smtClean="0">
                <a:solidFill>
                  <a:schemeClr val="bg2">
                    <a:lumMod val="10000"/>
                  </a:schemeClr>
                </a:solidFill>
                <a:effectLst>
                  <a:glow rad="63500">
                    <a:schemeClr val="accent5">
                      <a:satMod val="175000"/>
                      <a:alpha val="40000"/>
                    </a:schemeClr>
                  </a:glow>
                </a:effectLst>
              </a:rPr>
              <a:t>Дивеевской</a:t>
            </a:r>
            <a:r>
              <a:rPr lang="ru-RU" sz="1600" dirty="0" smtClean="0">
                <a:solidFill>
                  <a:schemeClr val="bg2">
                    <a:lumMod val="10000"/>
                  </a:schemeClr>
                </a:solidFill>
                <a:effectLst>
                  <a:glow rad="63500">
                    <a:schemeClr val="accent5">
                      <a:satMod val="175000"/>
                      <a:alpha val="40000"/>
                    </a:schemeClr>
                  </a:glow>
                </a:effectLst>
              </a:rPr>
              <a:t> обители - мощи преподобного Серафима Саровского. Святой Старец незримо, но явно утешает, вразумляет, исцеляет, открывая </a:t>
            </a:r>
            <a:r>
              <a:rPr lang="ru-RU" sz="1600" dirty="0" err="1" smtClean="0">
                <a:solidFill>
                  <a:schemeClr val="bg2">
                    <a:lumMod val="10000"/>
                  </a:schemeClr>
                </a:solidFill>
                <a:effectLst>
                  <a:glow rad="63500">
                    <a:schemeClr val="accent5">
                      <a:satMod val="175000"/>
                      <a:alpha val="40000"/>
                    </a:schemeClr>
                  </a:glow>
                </a:effectLst>
              </a:rPr>
              <a:t>ожестевшие</a:t>
            </a:r>
            <a:r>
              <a:rPr lang="ru-RU" sz="1600" dirty="0" smtClean="0">
                <a:solidFill>
                  <a:schemeClr val="bg2">
                    <a:lumMod val="10000"/>
                  </a:schemeClr>
                </a:solidFill>
                <a:effectLst>
                  <a:glow rad="63500">
                    <a:schemeClr val="accent5">
                      <a:satMod val="175000"/>
                      <a:alpha val="40000"/>
                    </a:schemeClr>
                  </a:glow>
                </a:effectLst>
              </a:rPr>
              <a:t> души приходящих к нему людей для Божественной любви, и приводит к православной вере, к Церкви, которая является основанием и утверждением Русской земли. Паломники приезжают за святой водой из 4 источников, поклониться мощам и пройти вдоль святой канавки, которую, по преданию, не сможет пересечь антихрист. 4 Соловки</a:t>
            </a:r>
            <a:br>
              <a:rPr lang="ru-RU" sz="1600" dirty="0" smtClean="0">
                <a:solidFill>
                  <a:schemeClr val="bg2">
                    <a:lumMod val="10000"/>
                  </a:schemeClr>
                </a:solidFill>
                <a:effectLst>
                  <a:glow rad="63500">
                    <a:schemeClr val="accent5">
                      <a:satMod val="175000"/>
                      <a:alpha val="40000"/>
                    </a:schemeClr>
                  </a:glow>
                </a:effectLst>
              </a:rPr>
            </a:br>
            <a:r>
              <a:rPr lang="ru-RU" sz="1600" dirty="0" smtClean="0"/>
              <a:t/>
            </a:r>
            <a:br>
              <a:rPr lang="ru-RU" sz="1600" dirty="0" smtClean="0"/>
            </a:br>
            <a:endParaRPr lang="ru-RU" sz="1600" dirty="0"/>
          </a:p>
        </p:txBody>
      </p:sp>
      <p:pic>
        <p:nvPicPr>
          <p:cNvPr id="16387" name="Picture 2"/>
          <p:cNvPicPr>
            <a:picLocks noChangeAspect="1" noChangeArrowheads="1"/>
          </p:cNvPicPr>
          <p:nvPr/>
        </p:nvPicPr>
        <p:blipFill>
          <a:blip r:embed="rId3"/>
          <a:srcRect/>
          <a:stretch>
            <a:fillRect/>
          </a:stretch>
        </p:blipFill>
        <p:spPr bwMode="auto">
          <a:xfrm>
            <a:off x="179388" y="1989138"/>
            <a:ext cx="4762500" cy="3867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Заголовок 1"/>
          <p:cNvPicPr>
            <a:picLocks noGrp="1" noChangeArrowheads="1"/>
          </p:cNvPicPr>
          <p:nvPr>
            <p:ph type="title"/>
          </p:nvPr>
        </p:nvPicPr>
        <p:blipFill>
          <a:blip r:embed="rId2"/>
          <a:srcRect/>
          <a:stretch>
            <a:fillRect/>
          </a:stretch>
        </p:blipFill>
        <p:spPr>
          <a:xfrm>
            <a:off x="396875" y="49213"/>
            <a:ext cx="8345488" cy="1444625"/>
          </a:xfrm>
          <a:noFill/>
        </p:spPr>
      </p:pic>
      <p:sp>
        <p:nvSpPr>
          <p:cNvPr id="3" name="Объект 2"/>
          <p:cNvSpPr>
            <a:spLocks noGrp="1"/>
          </p:cNvSpPr>
          <p:nvPr>
            <p:ph idx="1"/>
          </p:nvPr>
        </p:nvSpPr>
        <p:spPr>
          <a:xfrm>
            <a:off x="5148064" y="1700808"/>
            <a:ext cx="3995936" cy="5112568"/>
          </a:xfrm>
        </p:spPr>
        <p:txBody>
          <a:bodyPr rtlCol="0">
            <a:normAutofit fontScale="55000" lnSpcReduction="20000"/>
          </a:bodyPr>
          <a:lstStyle/>
          <a:p>
            <a:pPr marL="0" indent="0" fontAlgn="auto">
              <a:spcAft>
                <a:spcPts val="0"/>
              </a:spcAft>
              <a:buFont typeface="Arial" pitchFamily="34" charset="0"/>
              <a:buNone/>
              <a:defRPr/>
            </a:pPr>
            <a:r>
              <a:rPr lang="ru-RU" dirty="0" smtClean="0">
                <a:solidFill>
                  <a:schemeClr val="tx2">
                    <a:lumMod val="50000"/>
                  </a:schemeClr>
                </a:solidFill>
                <a:effectLst>
                  <a:glow rad="139700">
                    <a:schemeClr val="accent6">
                      <a:satMod val="175000"/>
                      <a:alpha val="40000"/>
                    </a:schemeClr>
                  </a:glow>
                </a:effectLst>
              </a:rPr>
              <a:t>Почти мифическое место на карте России - Соловецкий архипелаг находится посреди холодного Белого моря. Еще в языческие времена острова были усыпаны капищами, а древние саамы считали это место святым. Уже в XV веке тут возник монастырь, который вскоре стал крупный духовным и общественным центром. Паломничество в Соловецкий монастырь всегда было большим подвигом, на который осмеливались лишь немногие. Благодаря этому, вплоть до начала XX века монахам удавалось сохранить здесь особую атмосферу, которая, как ни странно не улетучилась за годы лихолетья. Сегодня сюда приезжают не только богомольцы, но и ученые, исследователи, историки.</a:t>
            </a:r>
            <a:br>
              <a:rPr lang="ru-RU" dirty="0" smtClean="0">
                <a:solidFill>
                  <a:schemeClr val="tx2">
                    <a:lumMod val="50000"/>
                  </a:schemeClr>
                </a:solidFill>
                <a:effectLst>
                  <a:glow rad="139700">
                    <a:schemeClr val="accent6">
                      <a:satMod val="175000"/>
                      <a:alpha val="40000"/>
                    </a:schemeClr>
                  </a:glow>
                </a:effectLst>
              </a:rPr>
            </a:br>
            <a:r>
              <a:rPr lang="ru-RU" dirty="0" smtClean="0"/>
              <a:t/>
            </a:r>
            <a:br>
              <a:rPr lang="ru-RU" dirty="0" smtClean="0"/>
            </a:br>
            <a:endParaRPr lang="ru-RU" dirty="0"/>
          </a:p>
        </p:txBody>
      </p:sp>
      <p:pic>
        <p:nvPicPr>
          <p:cNvPr id="17411" name="Picture 2"/>
          <p:cNvPicPr>
            <a:picLocks noChangeAspect="1" noChangeArrowheads="1"/>
          </p:cNvPicPr>
          <p:nvPr/>
        </p:nvPicPr>
        <p:blipFill>
          <a:blip r:embed="rId3"/>
          <a:srcRect/>
          <a:stretch>
            <a:fillRect/>
          </a:stretch>
        </p:blipFill>
        <p:spPr bwMode="auto">
          <a:xfrm>
            <a:off x="179388" y="1700213"/>
            <a:ext cx="4762500" cy="3028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Заголовок 1"/>
          <p:cNvPicPr>
            <a:picLocks noGrp="1" noChangeArrowheads="1"/>
          </p:cNvPicPr>
          <p:nvPr>
            <p:ph type="title"/>
          </p:nvPr>
        </p:nvPicPr>
        <p:blipFill>
          <a:blip r:embed="rId2"/>
          <a:srcRect/>
          <a:stretch>
            <a:fillRect/>
          </a:stretch>
        </p:blipFill>
        <p:spPr>
          <a:xfrm>
            <a:off x="396875" y="49213"/>
            <a:ext cx="8345488" cy="1444625"/>
          </a:xfrm>
          <a:noFill/>
        </p:spPr>
      </p:pic>
      <p:sp>
        <p:nvSpPr>
          <p:cNvPr id="3" name="Объект 2"/>
          <p:cNvSpPr>
            <a:spLocks noGrp="1"/>
          </p:cNvSpPr>
          <p:nvPr>
            <p:ph idx="1"/>
          </p:nvPr>
        </p:nvSpPr>
        <p:spPr>
          <a:xfrm>
            <a:off x="4787718" y="1556792"/>
            <a:ext cx="4248777" cy="5184576"/>
          </a:xfrm>
        </p:spPr>
        <p:txBody>
          <a:bodyPr rtlCol="0">
            <a:normAutofit fontScale="55000" lnSpcReduction="20000"/>
          </a:bodyPr>
          <a:lstStyle/>
          <a:p>
            <a:pPr marL="0" indent="0" fontAlgn="auto">
              <a:spcAft>
                <a:spcPts val="0"/>
              </a:spcAft>
              <a:buFont typeface="Arial" pitchFamily="34" charset="0"/>
              <a:buNone/>
              <a:defRPr/>
            </a:pPr>
            <a:r>
              <a:rPr lang="ru-RU" dirty="0" smtClean="0">
                <a:solidFill>
                  <a:schemeClr val="tx2">
                    <a:lumMod val="75000"/>
                  </a:schemeClr>
                </a:solidFill>
                <a:effectLst>
                  <a:glow rad="101600">
                    <a:schemeClr val="accent2">
                      <a:satMod val="175000"/>
                      <a:alpha val="40000"/>
                    </a:schemeClr>
                  </a:glow>
                </a:effectLst>
              </a:rPr>
              <a:t>Когда-то здесь была одна из главных уральских крепостей, от которой осталось несколько зданий (местный Кремль – самый маленький в стране). Однако этот небольшой городок прославился не славной историей, а большим сосредоточением православных храмов и монастырей. В XIX веке Верхотурье был центром паломничества. В 1913-м году тут был построен третий по величине собор Российской империи – </a:t>
            </a:r>
            <a:r>
              <a:rPr lang="ru-RU" dirty="0" err="1" smtClean="0">
                <a:solidFill>
                  <a:schemeClr val="tx2">
                    <a:lumMod val="75000"/>
                  </a:schemeClr>
                </a:solidFill>
                <a:effectLst>
                  <a:glow rad="101600">
                    <a:schemeClr val="accent2">
                      <a:satMod val="175000"/>
                      <a:alpha val="40000"/>
                    </a:schemeClr>
                  </a:glow>
                </a:effectLst>
              </a:rPr>
              <a:t>Крестовоздвиженский</a:t>
            </a:r>
            <a:r>
              <a:rPr lang="ru-RU" dirty="0" smtClean="0">
                <a:solidFill>
                  <a:schemeClr val="tx2">
                    <a:lumMod val="75000"/>
                  </a:schemeClr>
                </a:solidFill>
                <a:effectLst>
                  <a:glow rad="101600">
                    <a:schemeClr val="accent2">
                      <a:satMod val="175000"/>
                      <a:alpha val="40000"/>
                    </a:schemeClr>
                  </a:glow>
                </a:effectLst>
              </a:rPr>
              <a:t>. Недалеко от города, в селе </a:t>
            </a:r>
            <a:r>
              <a:rPr lang="ru-RU" dirty="0" err="1" smtClean="0">
                <a:solidFill>
                  <a:schemeClr val="tx2">
                    <a:lumMod val="75000"/>
                  </a:schemeClr>
                </a:solidFill>
                <a:effectLst>
                  <a:glow rad="101600">
                    <a:schemeClr val="accent2">
                      <a:satMod val="175000"/>
                      <a:alpha val="40000"/>
                    </a:schemeClr>
                  </a:glow>
                </a:effectLst>
              </a:rPr>
              <a:t>Меркушино</a:t>
            </a:r>
            <a:r>
              <a:rPr lang="ru-RU" dirty="0" smtClean="0">
                <a:solidFill>
                  <a:schemeClr val="tx2">
                    <a:lumMod val="75000"/>
                  </a:schemeClr>
                </a:solidFill>
                <a:effectLst>
                  <a:glow rad="101600">
                    <a:schemeClr val="accent2">
                      <a:satMod val="175000"/>
                      <a:alpha val="40000"/>
                    </a:schemeClr>
                  </a:glow>
                </a:effectLst>
              </a:rPr>
              <a:t> жил чудотворец </a:t>
            </a:r>
            <a:r>
              <a:rPr lang="ru-RU" dirty="0" err="1" smtClean="0">
                <a:solidFill>
                  <a:schemeClr val="tx2">
                    <a:lumMod val="75000"/>
                  </a:schemeClr>
                </a:solidFill>
                <a:effectLst>
                  <a:glow rad="101600">
                    <a:schemeClr val="accent2">
                      <a:satMod val="175000"/>
                      <a:alpha val="40000"/>
                    </a:schemeClr>
                  </a:glow>
                </a:effectLst>
              </a:rPr>
              <a:t>Симеон</a:t>
            </a:r>
            <a:r>
              <a:rPr lang="ru-RU" dirty="0" smtClean="0">
                <a:solidFill>
                  <a:schemeClr val="tx2">
                    <a:lumMod val="75000"/>
                  </a:schemeClr>
                </a:solidFill>
                <a:effectLst>
                  <a:glow rad="101600">
                    <a:schemeClr val="accent2">
                      <a:satMod val="175000"/>
                      <a:alpha val="40000"/>
                    </a:schemeClr>
                  </a:glow>
                </a:effectLst>
              </a:rPr>
              <a:t> Верхотурский – покровитель Урала. Помолиться у мощей святого приезжают люди со всей страны – считается, что они излечивают болезни. В наш список Верхотурье попало, как уникальное </a:t>
            </a:r>
            <a:r>
              <a:rPr lang="ru-RU" dirty="0" err="1" smtClean="0">
                <a:solidFill>
                  <a:schemeClr val="tx2">
                    <a:lumMod val="75000"/>
                  </a:schemeClr>
                </a:solidFill>
                <a:effectLst>
                  <a:glow rad="101600">
                    <a:schemeClr val="accent2">
                      <a:satMod val="175000"/>
                      <a:alpha val="40000"/>
                    </a:schemeClr>
                  </a:glow>
                </a:effectLst>
              </a:rPr>
              <a:t>намоленное</a:t>
            </a:r>
            <a:r>
              <a:rPr lang="ru-RU" dirty="0" smtClean="0">
                <a:solidFill>
                  <a:schemeClr val="tx2">
                    <a:lumMod val="75000"/>
                  </a:schemeClr>
                </a:solidFill>
                <a:effectLst>
                  <a:glow rad="101600">
                    <a:schemeClr val="accent2">
                      <a:satMod val="175000"/>
                      <a:alpha val="40000"/>
                    </a:schemeClr>
                  </a:glow>
                </a:effectLst>
              </a:rPr>
              <a:t> место, о котором знают, к сожалению, немногие.</a:t>
            </a:r>
            <a:br>
              <a:rPr lang="ru-RU" dirty="0" smtClean="0">
                <a:solidFill>
                  <a:schemeClr val="tx2">
                    <a:lumMod val="75000"/>
                  </a:schemeClr>
                </a:solidFill>
                <a:effectLst>
                  <a:glow rad="101600">
                    <a:schemeClr val="accent2">
                      <a:satMod val="175000"/>
                      <a:alpha val="40000"/>
                    </a:schemeClr>
                  </a:glow>
                </a:effectLst>
              </a:rPr>
            </a:br>
            <a:endParaRPr lang="ru-RU" dirty="0">
              <a:solidFill>
                <a:schemeClr val="tx2">
                  <a:lumMod val="75000"/>
                </a:schemeClr>
              </a:solidFill>
              <a:effectLst>
                <a:glow rad="101600">
                  <a:schemeClr val="accent2">
                    <a:satMod val="175000"/>
                    <a:alpha val="40000"/>
                  </a:schemeClr>
                </a:glow>
              </a:effectLst>
            </a:endParaRPr>
          </a:p>
        </p:txBody>
      </p:sp>
      <p:pic>
        <p:nvPicPr>
          <p:cNvPr id="18435" name="Picture 2"/>
          <p:cNvPicPr>
            <a:picLocks noChangeAspect="1" noChangeArrowheads="1"/>
          </p:cNvPicPr>
          <p:nvPr/>
        </p:nvPicPr>
        <p:blipFill>
          <a:blip r:embed="rId3"/>
          <a:srcRect/>
          <a:stretch>
            <a:fillRect/>
          </a:stretch>
        </p:blipFill>
        <p:spPr bwMode="auto">
          <a:xfrm>
            <a:off x="25400" y="1628775"/>
            <a:ext cx="4762500" cy="3038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rtlCol="0">
            <a:normAutofit fontScale="90000"/>
          </a:bodyPr>
          <a:lstStyle/>
          <a:p>
            <a:pPr fontAlgn="auto">
              <a:spcAft>
                <a:spcPts val="0"/>
              </a:spcAft>
              <a:defRPr/>
            </a:pPr>
            <a:r>
              <a:rPr lang="ru-RU" dirty="0" smtClean="0">
                <a:ln>
                  <a:solidFill>
                    <a:schemeClr val="tx1">
                      <a:lumMod val="95000"/>
                      <a:lumOff val="5000"/>
                    </a:schemeClr>
                  </a:solidFill>
                </a:ln>
                <a:solidFill>
                  <a:srgbClr val="FFC000"/>
                </a:solidFill>
              </a:rPr>
              <a:t>6</a:t>
            </a:r>
            <a:r>
              <a:rPr lang="en-US" dirty="0" smtClean="0">
                <a:ln>
                  <a:solidFill>
                    <a:schemeClr val="tx1">
                      <a:lumMod val="95000"/>
                      <a:lumOff val="5000"/>
                    </a:schemeClr>
                  </a:solidFill>
                </a:ln>
                <a:solidFill>
                  <a:srgbClr val="FFC000"/>
                </a:solidFill>
              </a:rPr>
              <a:t>. </a:t>
            </a:r>
            <a:r>
              <a:rPr lang="ru-RU" dirty="0" smtClean="0">
                <a:ln>
                  <a:solidFill>
                    <a:schemeClr val="tx1">
                      <a:lumMod val="95000"/>
                      <a:lumOff val="5000"/>
                    </a:schemeClr>
                  </a:solidFill>
                </a:ln>
                <a:solidFill>
                  <a:srgbClr val="FFC000"/>
                </a:solidFill>
              </a:rPr>
              <a:t>Свято-Введенская </a:t>
            </a:r>
            <a:r>
              <a:rPr lang="ru-RU" dirty="0" err="1" smtClean="0">
                <a:ln>
                  <a:solidFill>
                    <a:schemeClr val="tx1">
                      <a:lumMod val="95000"/>
                      <a:lumOff val="5000"/>
                    </a:schemeClr>
                  </a:solidFill>
                </a:ln>
                <a:solidFill>
                  <a:srgbClr val="FFC000"/>
                </a:solidFill>
              </a:rPr>
              <a:t>Оптина</a:t>
            </a:r>
            <a:r>
              <a:rPr lang="ru-RU" dirty="0" smtClean="0">
                <a:ln>
                  <a:solidFill>
                    <a:schemeClr val="tx1">
                      <a:lumMod val="95000"/>
                      <a:lumOff val="5000"/>
                    </a:schemeClr>
                  </a:solidFill>
                </a:ln>
                <a:solidFill>
                  <a:srgbClr val="FFC000"/>
                </a:solidFill>
              </a:rPr>
              <a:t> пустынь</a:t>
            </a:r>
            <a:br>
              <a:rPr lang="ru-RU" dirty="0" smtClean="0">
                <a:ln>
                  <a:solidFill>
                    <a:schemeClr val="tx1">
                      <a:lumMod val="95000"/>
                      <a:lumOff val="5000"/>
                    </a:schemeClr>
                  </a:solidFill>
                </a:ln>
                <a:solidFill>
                  <a:srgbClr val="FFC000"/>
                </a:solidFill>
              </a:rPr>
            </a:br>
            <a:endParaRPr lang="ru-RU" dirty="0">
              <a:ln>
                <a:solidFill>
                  <a:schemeClr val="tx1">
                    <a:lumMod val="95000"/>
                    <a:lumOff val="5000"/>
                  </a:schemeClr>
                </a:solidFill>
              </a:ln>
              <a:solidFill>
                <a:srgbClr val="FFC000"/>
              </a:solidFill>
            </a:endParaRPr>
          </a:p>
        </p:txBody>
      </p:sp>
      <p:sp>
        <p:nvSpPr>
          <p:cNvPr id="3" name="Объект 2"/>
          <p:cNvSpPr>
            <a:spLocks noGrp="1"/>
          </p:cNvSpPr>
          <p:nvPr>
            <p:ph idx="1"/>
          </p:nvPr>
        </p:nvSpPr>
        <p:spPr>
          <a:xfrm>
            <a:off x="4870004" y="1484784"/>
            <a:ext cx="4166492" cy="5184576"/>
          </a:xfrm>
        </p:spPr>
        <p:txBody>
          <a:bodyPr rtlCol="0">
            <a:normAutofit fontScale="70000" lnSpcReduction="20000"/>
          </a:bodyPr>
          <a:lstStyle/>
          <a:p>
            <a:pPr marL="0" indent="0" fontAlgn="auto">
              <a:spcAft>
                <a:spcPts val="0"/>
              </a:spcAft>
              <a:buFont typeface="Arial" pitchFamily="34" charset="0"/>
              <a:buNone/>
              <a:defRPr/>
            </a:pPr>
            <a:r>
              <a:rPr lang="ru-RU" dirty="0" smtClean="0">
                <a:effectLst>
                  <a:glow rad="139700">
                    <a:schemeClr val="accent4">
                      <a:satMod val="175000"/>
                      <a:alpha val="40000"/>
                    </a:schemeClr>
                  </a:glow>
                </a:effectLst>
              </a:rPr>
              <a:t>Свято-Введенская </a:t>
            </a:r>
            <a:r>
              <a:rPr lang="ru-RU" dirty="0" err="1" smtClean="0">
                <a:effectLst>
                  <a:glow rad="139700">
                    <a:schemeClr val="accent4">
                      <a:satMod val="175000"/>
                      <a:alpha val="40000"/>
                    </a:schemeClr>
                  </a:glow>
                </a:effectLst>
              </a:rPr>
              <a:t>Оптина</a:t>
            </a:r>
            <a:r>
              <a:rPr lang="ru-RU" dirty="0" smtClean="0">
                <a:effectLst>
                  <a:glow rad="139700">
                    <a:schemeClr val="accent4">
                      <a:satMod val="175000"/>
                      <a:alpha val="40000"/>
                    </a:schemeClr>
                  </a:glow>
                </a:effectLst>
              </a:rPr>
              <a:t> пустынь - один из древнейших монастырей России, расположенный на берегу реки Жиздры недалеко от города Козельска. Происхождение </a:t>
            </a:r>
            <a:r>
              <a:rPr lang="ru-RU" dirty="0" err="1" smtClean="0">
                <a:effectLst>
                  <a:glow rad="139700">
                    <a:schemeClr val="accent4">
                      <a:satMod val="175000"/>
                      <a:alpha val="40000"/>
                    </a:schemeClr>
                  </a:glow>
                </a:effectLst>
              </a:rPr>
              <a:t>Оптиной</a:t>
            </a:r>
            <a:r>
              <a:rPr lang="ru-RU" dirty="0" smtClean="0">
                <a:effectLst>
                  <a:glow rad="139700">
                    <a:schemeClr val="accent4">
                      <a:satMod val="175000"/>
                      <a:alpha val="40000"/>
                    </a:schemeClr>
                  </a:glow>
                </a:effectLst>
              </a:rPr>
              <a:t> остается неизвестным. Можно предполагать, что строили ее не князья и бояре, а сами подвижники по призванию свыше покаянными слезами, трудом и молитвой. Что ищут паломники в </a:t>
            </a:r>
            <a:r>
              <a:rPr lang="ru-RU" dirty="0" err="1" smtClean="0">
                <a:effectLst>
                  <a:glow rad="139700">
                    <a:schemeClr val="accent4">
                      <a:satMod val="175000"/>
                      <a:alpha val="40000"/>
                    </a:schemeClr>
                  </a:glow>
                </a:effectLst>
              </a:rPr>
              <a:t>Оптиной</a:t>
            </a:r>
            <a:r>
              <a:rPr lang="ru-RU" dirty="0" smtClean="0">
                <a:effectLst>
                  <a:glow rad="139700">
                    <a:schemeClr val="accent4">
                      <a:satMod val="175000"/>
                      <a:alpha val="40000"/>
                    </a:schemeClr>
                  </a:glow>
                </a:effectLst>
              </a:rPr>
              <a:t> пустыне? На языке верующих - это называется благодать, то есть особое состояние души, которое словами не выразишь.</a:t>
            </a:r>
            <a:br>
              <a:rPr lang="ru-RU" dirty="0" smtClean="0">
                <a:effectLst>
                  <a:glow rad="139700">
                    <a:schemeClr val="accent4">
                      <a:satMod val="175000"/>
                      <a:alpha val="40000"/>
                    </a:schemeClr>
                  </a:glow>
                </a:effectLst>
              </a:rPr>
            </a:br>
            <a:endParaRPr lang="ru-RU" dirty="0">
              <a:effectLst>
                <a:glow rad="139700">
                  <a:schemeClr val="accent4">
                    <a:satMod val="175000"/>
                    <a:alpha val="40000"/>
                  </a:schemeClr>
                </a:glow>
              </a:effectLst>
            </a:endParaRPr>
          </a:p>
        </p:txBody>
      </p:sp>
      <p:pic>
        <p:nvPicPr>
          <p:cNvPr id="19459" name="Picture 2"/>
          <p:cNvPicPr>
            <a:picLocks noChangeAspect="1" noChangeArrowheads="1"/>
          </p:cNvPicPr>
          <p:nvPr/>
        </p:nvPicPr>
        <p:blipFill>
          <a:blip r:embed="rId2"/>
          <a:srcRect/>
          <a:stretch>
            <a:fillRect/>
          </a:stretch>
        </p:blipFill>
        <p:spPr bwMode="auto">
          <a:xfrm>
            <a:off x="107950" y="1628775"/>
            <a:ext cx="4762500" cy="3171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Заголовок 1"/>
          <p:cNvPicPr>
            <a:picLocks noGrp="1" noChangeArrowheads="1"/>
          </p:cNvPicPr>
          <p:nvPr>
            <p:ph type="title"/>
          </p:nvPr>
        </p:nvPicPr>
        <p:blipFill>
          <a:blip r:embed="rId2"/>
          <a:srcRect/>
          <a:stretch>
            <a:fillRect/>
          </a:stretch>
        </p:blipFill>
        <p:spPr>
          <a:xfrm>
            <a:off x="396875" y="49213"/>
            <a:ext cx="8345488" cy="1444625"/>
          </a:xfrm>
          <a:noFill/>
        </p:spPr>
      </p:pic>
      <p:sp>
        <p:nvSpPr>
          <p:cNvPr id="3" name="Объект 2"/>
          <p:cNvSpPr>
            <a:spLocks noGrp="1"/>
          </p:cNvSpPr>
          <p:nvPr>
            <p:ph idx="1"/>
          </p:nvPr>
        </p:nvSpPr>
        <p:spPr>
          <a:xfrm>
            <a:off x="5076056" y="1504950"/>
            <a:ext cx="4067944" cy="5353050"/>
          </a:xfrm>
        </p:spPr>
        <p:txBody>
          <a:bodyPr rtlCol="0">
            <a:normAutofit fontScale="70000" lnSpcReduction="20000"/>
          </a:bodyPr>
          <a:lstStyle/>
          <a:p>
            <a:pPr marL="0" indent="0" fontAlgn="auto">
              <a:spcAft>
                <a:spcPts val="0"/>
              </a:spcAft>
              <a:buFont typeface="Arial" pitchFamily="34" charset="0"/>
              <a:buNone/>
              <a:defRPr/>
            </a:pPr>
            <a:r>
              <a:rPr lang="ru-RU" dirty="0" smtClean="0">
                <a:effectLst>
                  <a:glow rad="139700">
                    <a:schemeClr val="accent3">
                      <a:satMod val="175000"/>
                      <a:alpha val="40000"/>
                    </a:schemeClr>
                  </a:glow>
                </a:effectLst>
              </a:rPr>
              <a:t>Валаам — довольно крупный для пресных вод, скалистый и покрытый лесами архипелаг в северной части Ладожского озера, территорию которого занимает одна из двух существовавших в России "монашеская республика". Постоянное население архипелага — несколько сотен человек, в основном это монахи, рыбаки и лесничие. Кроме того, на островах есть воинская часть и метеостанция.</a:t>
            </a:r>
            <a:br>
              <a:rPr lang="ru-RU" dirty="0" smtClean="0">
                <a:effectLst>
                  <a:glow rad="139700">
                    <a:schemeClr val="accent3">
                      <a:satMod val="175000"/>
                      <a:alpha val="40000"/>
                    </a:schemeClr>
                  </a:glow>
                </a:effectLst>
              </a:rPr>
            </a:br>
            <a:r>
              <a:rPr lang="ru-RU" dirty="0" smtClean="0">
                <a:effectLst>
                  <a:glow rad="139700">
                    <a:schemeClr val="accent3">
                      <a:satMod val="175000"/>
                      <a:alpha val="40000"/>
                    </a:schemeClr>
                  </a:glow>
                </a:effectLst>
              </a:rPr>
              <a:t/>
            </a:r>
            <a:br>
              <a:rPr lang="ru-RU" dirty="0" smtClean="0">
                <a:effectLst>
                  <a:glow rad="139700">
                    <a:schemeClr val="accent3">
                      <a:satMod val="175000"/>
                      <a:alpha val="40000"/>
                    </a:schemeClr>
                  </a:glow>
                </a:effectLst>
              </a:rPr>
            </a:br>
            <a:endParaRPr lang="ru-RU" dirty="0">
              <a:effectLst>
                <a:glow rad="139700">
                  <a:schemeClr val="accent3">
                    <a:satMod val="175000"/>
                    <a:alpha val="40000"/>
                  </a:schemeClr>
                </a:glow>
              </a:effectLst>
            </a:endParaRPr>
          </a:p>
        </p:txBody>
      </p:sp>
      <p:pic>
        <p:nvPicPr>
          <p:cNvPr id="20483" name="Picture 2"/>
          <p:cNvPicPr>
            <a:picLocks noChangeAspect="1" noChangeArrowheads="1"/>
          </p:cNvPicPr>
          <p:nvPr/>
        </p:nvPicPr>
        <p:blipFill>
          <a:blip r:embed="rId3"/>
          <a:srcRect/>
          <a:stretch>
            <a:fillRect/>
          </a:stretch>
        </p:blipFill>
        <p:spPr bwMode="auto">
          <a:xfrm>
            <a:off x="179388" y="1504950"/>
            <a:ext cx="4762500" cy="3848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0</Words>
  <Application>Microsoft Office PowerPoint</Application>
  <PresentationFormat>On-screen Show (4:3)</PresentationFormat>
  <Paragraphs>0</Paragraphs>
  <Slides>8</Slides>
  <Notes>0</Notes>
  <HiddenSlides>0</HiddenSlides>
  <MMClips>0</MMClips>
  <ScaleCrop>false</ScaleCrop>
  <HeadingPairs>
    <vt:vector size="6" baseType="variant">
      <vt:variant>
        <vt:lpstr>Использованные шрифты</vt:lpstr>
      </vt:variant>
      <vt:variant>
        <vt:i4>2</vt:i4>
      </vt:variant>
      <vt:variant>
        <vt:lpstr>Шаблон оформления</vt:lpstr>
      </vt:variant>
      <vt:variant>
        <vt:i4>1</vt:i4>
      </vt:variant>
      <vt:variant>
        <vt:lpstr>Заголовки слайдов</vt:lpstr>
      </vt:variant>
      <vt:variant>
        <vt:i4>8</vt:i4>
      </vt:variant>
    </vt:vector>
  </HeadingPairs>
  <TitlesOfParts>
    <vt:vector size="11" baseType="lpstr">
      <vt:lpstr>Calibri</vt:lpstr>
      <vt:lpstr>Arial</vt:lpstr>
      <vt:lpstr>Тема Office</vt:lpstr>
      <vt:lpstr>Слайд 1</vt:lpstr>
      <vt:lpstr>Слайд 2</vt:lpstr>
      <vt:lpstr>Слайд 3</vt:lpstr>
      <vt:lpstr>Слайд 4</vt:lpstr>
      <vt:lpstr>Слайд 5</vt:lpstr>
      <vt:lpstr>Слайд 6</vt:lpstr>
      <vt:lpstr>Слайд 7</vt:lpstr>
      <vt:lpstr>Слайд 8</vt:lpstr>
    </vt:vector>
  </TitlesOfParts>
  <Company>SCH222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мест силы, которые должен посетить каждый русский</dc:title>
  <dc:creator>ученик</dc:creator>
  <cp:lastModifiedBy>климанская</cp:lastModifiedBy>
  <cp:revision>5</cp:revision>
  <dcterms:created xsi:type="dcterms:W3CDTF">2015-01-30T05:29:17Z</dcterms:created>
  <dcterms:modified xsi:type="dcterms:W3CDTF">2015-02-04T08:50:22Z</dcterms:modified>
</cp:coreProperties>
</file>